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153" d="100"/>
          <a:sy n="153" d="100"/>
        </p:scale>
        <p:origin x="440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12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pitch.com/?utm_medium=product-presentation&amp;utm_source=powerpoint-export&amp;utm_campaign=last_slide&amp;utm_content=f98e5901-1088-4c99-ab4a-4c6ac6f0de2a&amp;utm_term=PDF-PPTX-lastslide&amp;ad_group=last_sli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35908" y="411039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369959" y="1889015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883550" y="1163872"/>
            <a:ext cx="54864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34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Milestone 1: Design, Accomplishments, and Solutions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235854" y="4672013"/>
            <a:ext cx="866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35854" y="489103"/>
            <a:ext cx="866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587260" y="244666"/>
            <a:ext cx="1828800" cy="1371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4727293" y="-95012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1621359" y="3344551"/>
            <a:ext cx="64008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25"/>
              </a:lnSpc>
            </a:pPr>
            <a:r>
              <a:rPr lang="en-US" sz="21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Ashwin Chembu, Ruohan Huang, Trevor Lash, Mira Stenger, Yuecheng Zhao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418" y="478326"/>
            <a:ext cx="4572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63446" y="4035750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-1489072" y="1436322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02388" y="1185325"/>
            <a:ext cx="7523236" cy="3830542"/>
          </a:xfrm>
          <a:prstGeom prst="roundRect">
            <a:avLst>
              <a:gd name="adj" fmla="val -23871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417958" tIns="452217" rIns="417958" bIns="452217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7" name="Image 0" descr="https://pitch-assets-ccb95893-de3f-4266-973c-20049231b248.s3.eu-west-1.amazonaws.com/f573faa4-f5f0-4c7e-883e-d8af0431afe1?pitch-bytes=3324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20455" y="1185254"/>
            <a:ext cx="5494183" cy="33934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10800000">
            <a:off x="6463989" y="3130091"/>
            <a:ext cx="676297" cy="506642"/>
          </a:xfrm>
          <a:prstGeom prst="triangle">
            <a:avLst/>
          </a:prstGeom>
          <a:solidFill>
            <a:srgbClr val="7095C6"/>
          </a:solidFill>
          <a:ln w="5292">
            <a:solidFill>
              <a:srgbClr val="FFFFFF"/>
            </a:solidFill>
          </a:ln>
        </p:spPr>
        <p:txBody>
          <a:bodyPr wrap="square" lIns="37572" tIns="59812" rIns="37572" bIns="59812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9" name="Text 5"/>
          <p:cNvSpPr/>
          <p:nvPr/>
        </p:nvSpPr>
        <p:spPr>
          <a:xfrm>
            <a:off x="6652611" y="3131489"/>
            <a:ext cx="914400" cy="2104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4096</a:t>
            </a:r>
            <a:endParaRPr lang="en-US" sz="975" dirty="0"/>
          </a:p>
        </p:txBody>
      </p:sp>
      <p:sp>
        <p:nvSpPr>
          <p:cNvPr id="10" name="Shape 6"/>
          <p:cNvSpPr/>
          <p:nvPr/>
        </p:nvSpPr>
        <p:spPr>
          <a:xfrm>
            <a:off x="4757523" y="4250957"/>
            <a:ext cx="438844" cy="228358"/>
          </a:xfrm>
          <a:prstGeom prst="roundRect">
            <a:avLst>
              <a:gd name="adj" fmla="val -400424"/>
            </a:avLst>
          </a:prstGeom>
          <a:solidFill>
            <a:srgbClr val="000000">
              <a:alpha val="0"/>
            </a:srgbClr>
          </a:solidFill>
          <a:ln w="42333">
            <a:solidFill>
              <a:srgbClr val="7095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35908" y="411039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369959" y="1889015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883540" y="1997024"/>
            <a:ext cx="5486400" cy="5715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500"/>
              </a:lnSpc>
            </a:pPr>
            <a:r>
              <a:rPr lang="en-US" sz="34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235854" y="4672013"/>
            <a:ext cx="866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35854" y="489103"/>
            <a:ext cx="866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587235" y="244687"/>
            <a:ext cx="1828800" cy="1371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4727293" y="-95012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460c841-16e2-479d-a42e-af151bd1f22b?pitch-bytes=101727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880111" y="173621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259807" y="637413"/>
            <a:ext cx="1582431" cy="4191762"/>
          </a:xfrm>
          <a:prstGeom prst="roundRect">
            <a:avLst>
              <a:gd name="adj" fmla="val -57785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87913" tIns="494861" rIns="87913" bIns="49486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405703" y="779891"/>
            <a:ext cx="1828800" cy="210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58"/>
              </a:lnSpc>
            </a:pPr>
            <a:r>
              <a:rPr lang="en-US" sz="10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Yuecheng Zhao</a:t>
            </a:r>
            <a:endParaRPr lang="en-US" sz="975" dirty="0"/>
          </a:p>
        </p:txBody>
      </p:sp>
      <p:sp>
        <p:nvSpPr>
          <p:cNvPr id="6" name="Text 3"/>
          <p:cNvSpPr/>
          <p:nvPr/>
        </p:nvSpPr>
        <p:spPr>
          <a:xfrm>
            <a:off x="6095869" y="4533839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34345" y="-204445"/>
            <a:ext cx="2743200" cy="76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</a:pPr>
            <a:r>
              <a:rPr lang="en-US" sz="28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</a:t>
            </a:r>
            <a:endParaRPr lang="en-US" sz="6000" dirty="0"/>
          </a:p>
        </p:txBody>
      </p:sp>
      <p:sp>
        <p:nvSpPr>
          <p:cNvPr id="8" name="Text 5"/>
          <p:cNvSpPr/>
          <p:nvPr/>
        </p:nvSpPr>
        <p:spPr>
          <a:xfrm>
            <a:off x="476250" y="638175"/>
            <a:ext cx="914400" cy="2104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Yuecheng Zhao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2028494" y="635904"/>
            <a:ext cx="1582431" cy="4191762"/>
          </a:xfrm>
          <a:prstGeom prst="roundRect">
            <a:avLst>
              <a:gd name="adj" fmla="val -57785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87913" tIns="494861" rIns="87913" bIns="49486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0" name="Text 7"/>
          <p:cNvSpPr/>
          <p:nvPr/>
        </p:nvSpPr>
        <p:spPr>
          <a:xfrm>
            <a:off x="2174391" y="778383"/>
            <a:ext cx="1828800" cy="210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58"/>
              </a:lnSpc>
            </a:pPr>
            <a:r>
              <a:rPr lang="en-US" sz="10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Mira Stenger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3790960" y="635904"/>
            <a:ext cx="1582431" cy="4191762"/>
          </a:xfrm>
          <a:prstGeom prst="roundRect">
            <a:avLst>
              <a:gd name="adj" fmla="val -57785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87913" tIns="494861" rIns="87913" bIns="49486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2" name="Text 9"/>
          <p:cNvSpPr/>
          <p:nvPr/>
        </p:nvSpPr>
        <p:spPr>
          <a:xfrm>
            <a:off x="3936857" y="778383"/>
            <a:ext cx="1828800" cy="210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58"/>
              </a:lnSpc>
            </a:pPr>
            <a:r>
              <a:rPr lang="en-US" sz="10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Ruohan Huang</a:t>
            </a:r>
            <a:endParaRPr lang="en-US" sz="975" dirty="0"/>
          </a:p>
        </p:txBody>
      </p:sp>
      <p:sp>
        <p:nvSpPr>
          <p:cNvPr id="13" name="Text 10"/>
          <p:cNvSpPr/>
          <p:nvPr/>
        </p:nvSpPr>
        <p:spPr>
          <a:xfrm>
            <a:off x="5553426" y="635904"/>
            <a:ext cx="1582431" cy="4191762"/>
          </a:xfrm>
          <a:prstGeom prst="roundRect">
            <a:avLst>
              <a:gd name="adj" fmla="val -57785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87913" tIns="494861" rIns="87913" bIns="49486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5699323" y="778383"/>
            <a:ext cx="1828800" cy="210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58"/>
              </a:lnSpc>
            </a:pPr>
            <a:r>
              <a:rPr lang="en-US" sz="10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Trevor Lash</a:t>
            </a: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7315892" y="635904"/>
            <a:ext cx="1582431" cy="4191762"/>
          </a:xfrm>
          <a:prstGeom prst="roundRect">
            <a:avLst>
              <a:gd name="adj" fmla="val -57785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87913" tIns="494861" rIns="87913" bIns="49486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sp>
        <p:nvSpPr>
          <p:cNvPr id="16" name="Text 13"/>
          <p:cNvSpPr/>
          <p:nvPr/>
        </p:nvSpPr>
        <p:spPr>
          <a:xfrm>
            <a:off x="7461789" y="778383"/>
            <a:ext cx="1828800" cy="210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658"/>
              </a:lnSpc>
            </a:pPr>
            <a:r>
              <a:rPr lang="en-US" sz="1000" b="1" kern="0" spc="-12" dirty="0">
                <a:solidFill>
                  <a:srgbClr val="12121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Ashwin Chembu</a:t>
            </a:r>
            <a:endParaRPr lang="en-US" sz="975" dirty="0"/>
          </a:p>
        </p:txBody>
      </p:sp>
      <p:pic>
        <p:nvPicPr>
          <p:cNvPr id="17" name="Image 0" descr="https://pitch-assets-ccb95893-de3f-4266-973c-20049231b248.s3.eu-west-1.amazonaws.com/822259ac-74f4-415b-b9ec-54090e7e1f4d?pitch-bytes=32867&amp;pitch-content-type=image%2Fjpeg"/>
          <p:cNvPicPr>
            <a:picLocks noChangeAspect="1"/>
          </p:cNvPicPr>
          <p:nvPr/>
        </p:nvPicPr>
        <p:blipFill>
          <a:blip r:embed="rId3"/>
          <a:srcRect l="8487" r="12730"/>
          <a:stretch/>
        </p:blipFill>
        <p:spPr>
          <a:xfrm>
            <a:off x="261557" y="1735895"/>
            <a:ext cx="1578751" cy="2057400"/>
          </a:xfrm>
          <a:prstGeom prst="rect">
            <a:avLst/>
          </a:prstGeom>
        </p:spPr>
      </p:pic>
      <p:pic>
        <p:nvPicPr>
          <p:cNvPr id="18" name="Image 1" descr="https://pitch-assets-ccb95893-de3f-4266-973c-20049231b248.s3.eu-west-1.amazonaws.com/657ff83a-e5be-49e9-9226-3a19c3965438?pitch-bytes=31064&amp;pitch-content-type=image%2Fjpeg"/>
          <p:cNvPicPr>
            <a:picLocks noChangeAspect="1"/>
          </p:cNvPicPr>
          <p:nvPr/>
        </p:nvPicPr>
        <p:blipFill>
          <a:blip r:embed="rId4"/>
          <a:srcRect l="13951" r="14649"/>
          <a:stretch/>
        </p:blipFill>
        <p:spPr>
          <a:xfrm>
            <a:off x="2026038" y="1735895"/>
            <a:ext cx="1582453" cy="2057400"/>
          </a:xfrm>
          <a:prstGeom prst="rect">
            <a:avLst/>
          </a:prstGeom>
        </p:spPr>
      </p:pic>
      <p:pic>
        <p:nvPicPr>
          <p:cNvPr id="19" name="Image 2" descr="https://pitch-assets-ccb95893-de3f-4266-973c-20049231b248.s3.eu-west-1.amazonaws.com/f25c81ad-20c2-42f1-8ddf-0925d9a6993b?pitch-bytes=63828&amp;pitch-content-type=image%2Fjpeg"/>
          <p:cNvPicPr>
            <a:picLocks noChangeAspect="1"/>
          </p:cNvPicPr>
          <p:nvPr/>
        </p:nvPicPr>
        <p:blipFill>
          <a:blip r:embed="rId5"/>
          <a:srcRect l="13632" r="14360"/>
          <a:stretch/>
        </p:blipFill>
        <p:spPr>
          <a:xfrm>
            <a:off x="7312843" y="1636754"/>
            <a:ext cx="1580717" cy="2195192"/>
          </a:xfrm>
          <a:prstGeom prst="rect">
            <a:avLst/>
          </a:prstGeom>
        </p:spPr>
      </p:pic>
      <p:pic>
        <p:nvPicPr>
          <p:cNvPr id="20" name="Image 3" descr="https://pitch-assets-ccb95893-de3f-4266-973c-20049231b248.s3.eu-west-1.amazonaws.com/7344a4ea-20a8-4195-9f0d-676847d7ea35?pitch-bytes=2215008&amp;pitch-content-type=image%2Fjpeg"/>
          <p:cNvPicPr>
            <a:picLocks noChangeAspect="1"/>
          </p:cNvPicPr>
          <p:nvPr/>
        </p:nvPicPr>
        <p:blipFill>
          <a:blip r:embed="rId6"/>
          <a:srcRect t="1557" b="1557"/>
          <a:stretch/>
        </p:blipFill>
        <p:spPr>
          <a:xfrm>
            <a:off x="3787972" y="1706232"/>
            <a:ext cx="1585419" cy="2057400"/>
          </a:xfrm>
          <a:prstGeom prst="rect">
            <a:avLst/>
          </a:prstGeom>
        </p:spPr>
      </p:pic>
      <p:pic>
        <p:nvPicPr>
          <p:cNvPr id="21" name="Image 4" descr="https://pitch-assets-ccb95893-de3f-4266-973c-20049231b248.s3.eu-west-1.amazonaws.com/79167107-3037-4c0c-abda-679e30daf935?pitch-bytes=61326&amp;pitch-content-type=image%2Fpng"/>
          <p:cNvPicPr>
            <a:picLocks noChangeAspect="1"/>
          </p:cNvPicPr>
          <p:nvPr/>
        </p:nvPicPr>
        <p:blipFill>
          <a:blip r:embed="rId7"/>
          <a:srcRect l="8384" t="3452" r="8384" b="3452"/>
          <a:stretch/>
        </p:blipFill>
        <p:spPr>
          <a:xfrm>
            <a:off x="5556371" y="1716386"/>
            <a:ext cx="1579486" cy="20934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36855" y="-1352094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881895" y="4561443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69628" y="245258"/>
            <a:ext cx="18288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Model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4048125" y="489103"/>
            <a:ext cx="485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889522" y="251867"/>
            <a:ext cx="2743200" cy="1371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pic>
        <p:nvPicPr>
          <p:cNvPr id="8" name="Image 0" descr="https://pitch-assets-ccb95893-de3f-4266-973c-20049231b248.s3.eu-west-1.amazonaws.com/ff00aabd-1183-4327-ab32-8fd18f4f9a76?pitch-bytes=20569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8473" y="3127230"/>
            <a:ext cx="4417550" cy="28022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8306" y="823520"/>
            <a:ext cx="4572000" cy="1554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Range</a:t>
            </a:r>
            <a:endParaRPr lang="en-US" sz="1200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purpose of abstraction </a:t>
            </a:r>
            <a:endParaRPr lang="en-US" sz="1200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Consists of base pages and corresponding tail pages</a:t>
            </a:r>
            <a:endParaRPr lang="en-US" sz="1200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Updates for all records are appended to the same tail page</a:t>
            </a:r>
            <a:endParaRPr lang="en-US" sz="1200" dirty="0"/>
          </a:p>
        </p:txBody>
      </p:sp>
      <p:pic>
        <p:nvPicPr>
          <p:cNvPr id="10" name="Image 1" descr="https://pitch-assets-ccb95893-de3f-4266-973c-20049231b248.s3.eu-west-1.amazonaws.com/ff00b687-e8c0-44ae-b83f-6905be22d119?pitch-bytes=38521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5014" y="670111"/>
            <a:ext cx="5998453" cy="38051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-799739" y="4089906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6250" y="2570478"/>
            <a:ext cx="3657600" cy="7772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</a:t>
            </a:r>
            <a:endParaRPr lang="en-US" sz="1200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4096 byte page size</a:t>
            </a:r>
            <a:endParaRPr lang="en-US" sz="1200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fixed length records and packed page format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0106" y="252332"/>
            <a:ext cx="45720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Bufferpool Management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5121" y="2160173"/>
            <a:ext cx="2743200" cy="204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9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of page ranges to store data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directory to map RID IDs to instances of the RID class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pointer to index</a:t>
            </a:r>
            <a:endParaRPr lang="en-US" sz="1350" dirty="0"/>
          </a:p>
          <a:p>
            <a:pPr algn="l">
              <a:lnSpc>
                <a:spcPts val="2295"/>
              </a:lnSpc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48125" y="489103"/>
            <a:ext cx="485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89522" y="251867"/>
            <a:ext cx="2743200" cy="1371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472638" y="807545"/>
            <a:ext cx="3657600" cy="1165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9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a numerical ID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of pointers to metadata and data</a:t>
            </a:r>
            <a:endParaRPr lang="en-US" sz="1350" dirty="0"/>
          </a:p>
        </p:txBody>
      </p:sp>
      <p:pic>
        <p:nvPicPr>
          <p:cNvPr id="8" name="Image 0" descr="https://pitch-assets-ccb95893-de3f-4266-973c-20049231b248.s3.eu-west-1.amazonaws.com/ff00c011-de8b-48a1-9c41-9f075a7b3f4c?pitch-bytes=3047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4788" y="2160177"/>
            <a:ext cx="4798578" cy="3043990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ff000704-c857-448f-b611-be021d110833?pitch-bytes=11996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57672" y="-1242683"/>
            <a:ext cx="8675278" cy="55031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03387" y="595895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-1472259" y="363992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846776" y="4383651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235" y="250480"/>
            <a:ext cx="45720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Query Interface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5975" y="816968"/>
            <a:ext cx="4572000" cy="3886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 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calls the table's &amp; table's index's insert function to write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gets list of RID from index with most recent version(or given version) into record object, returns array of record objects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locates RID to be updated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adds to tail page( or redirects)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updates indirection column and index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locates required range of RID using the index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navigates the indirection column(depending on versioning)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sum</a:t>
            </a:r>
            <a:endParaRPr lang="en-US" sz="975" dirty="0"/>
          </a:p>
        </p:txBody>
      </p:sp>
      <p:sp>
        <p:nvSpPr>
          <p:cNvPr id="5" name="Shape 2"/>
          <p:cNvSpPr/>
          <p:nvPr/>
        </p:nvSpPr>
        <p:spPr>
          <a:xfrm>
            <a:off x="4048125" y="489103"/>
            <a:ext cx="485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89522" y="251867"/>
            <a:ext cx="2743200" cy="1371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pic>
        <p:nvPicPr>
          <p:cNvPr id="7" name="Image 0" descr="https://pitch-assets-ccb95893-de3f-4266-973c-20049231b248.s3.eu-west-1.amazonaws.com/8ef12ec3-bd34-4da2-a7fd-301eb01151ab?pitch-bytes=17278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2917" y="676818"/>
            <a:ext cx="3639316" cy="26467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28543" y="4089906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-1359722" y="3975171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897355" y="-1352094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033663" y="3628293"/>
            <a:ext cx="3657600" cy="10363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gets the locates the key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iterates through the associated columns 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increments it</a:t>
            </a:r>
            <a:endParaRPr lang="en-US" sz="9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5551" y="250480"/>
            <a:ext cx="45720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1114309" y="1201643"/>
            <a:ext cx="3657600" cy="233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95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indexing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unordered multi-maps for efficient index storage and quick record location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→ data in the columns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→ RID </a:t>
            </a:r>
            <a:endParaRPr lang="en-US" sz="1350" dirty="0"/>
          </a:p>
          <a:p>
            <a:pPr marL="190500" indent="-190500" algn="l">
              <a:lnSpc>
                <a:spcPts val="2295"/>
              </a:lnSpc>
              <a:buSzPct val="100000"/>
              <a:buChar char="•"/>
            </a:pPr>
            <a:r>
              <a:rPr lang="en-US" sz="14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for indexing on each column(not just key)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48125" y="489103"/>
            <a:ext cx="4857750" cy="0"/>
          </a:xfrm>
          <a:prstGeom prst="line">
            <a:avLst/>
          </a:prstGeom>
          <a:solidFill>
            <a:srgbClr val="FFFFFF">
              <a:alpha val="30000"/>
            </a:srgbClr>
          </a:solidFill>
          <a:ln w="10583">
            <a:solidFill>
              <a:srgbClr val="FFFFFF">
                <a:alpha val="3000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889522" y="251867"/>
            <a:ext cx="2743200" cy="1371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1080"/>
              </a:lnSpc>
            </a:pPr>
            <a:r>
              <a:rPr lang="en-US" sz="7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 February 2024</a:t>
            </a:r>
            <a:endParaRPr lang="en-US" sz="675" dirty="0"/>
          </a:p>
        </p:txBody>
      </p:sp>
      <p:pic>
        <p:nvPicPr>
          <p:cNvPr id="7" name="Image 0" descr="https://pitch-assets-ccb95893-de3f-4266-973c-20049231b248.s3.eu-west-1.amazonaws.com/ff004830-dcb9-4466-811f-b742cdbf9b89?pitch-bytes=1838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6413" y="495111"/>
            <a:ext cx="6304735" cy="39994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02986" y="422904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561429" y="4229048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-1000722" y="2655874"/>
            <a:ext cx="1835697" cy="1835697"/>
          </a:xfrm>
          <a:prstGeom prst="ellipse">
            <a:avLst/>
          </a:prstGeom>
          <a:solidFill>
            <a:srgbClr val="7095C6"/>
          </a:solidFill>
          <a:ln/>
        </p:spPr>
        <p:txBody>
          <a:bodyPr wrap="square" lIns="101983" tIns="216714" rIns="101983" bIns="216714" rtlCol="0" anchor="ctr"/>
          <a:lstStyle/>
          <a:p>
            <a:pPr algn="ctr">
              <a:lnSpc>
                <a:spcPts val="525"/>
              </a:lnSpc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847358" y="261048"/>
            <a:ext cx="5213778" cy="4601328"/>
          </a:xfrm>
          <a:prstGeom prst="roundRect">
            <a:avLst>
              <a:gd name="adj" fmla="val -1987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81013" y="476250"/>
            <a:ext cx="182880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500" b="1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Wrapper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76250" y="811752"/>
            <a:ext cx="3657600" cy="3886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Compilation: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C++ functions are compiled into .so, .dylib, and .dll files using a makefile for ctypes access.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Ctypes restricts C++ functions to pointers and primitives.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Ctypes Workarounds: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Global arrays are used to parse Python lists in query.py and query.cpp.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The Query.insert method demonstrates data passing between Python and C++.</a:t>
            </a:r>
            <a:endParaRPr lang="en-US" sz="975" dirty="0"/>
          </a:p>
          <a:p>
            <a:pPr algn="l">
              <a:lnSpc>
                <a:spcPts val="2040"/>
              </a:lnSpc>
            </a:pPr>
            <a:r>
              <a:rPr lang="en-US" sz="1200" b="1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Lifetime Management: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Table class uses shared_ptrs for PageRanges to prevent memory leaks.</a:t>
            </a:r>
            <a:endParaRPr lang="en-US" sz="975" dirty="0"/>
          </a:p>
          <a:p>
            <a:pPr marL="190500" indent="-190500" algn="l">
              <a:lnSpc>
                <a:spcPts val="204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F9F9F9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Ensures resources are not released until all references are gone.</a:t>
            </a:r>
            <a:endParaRPr lang="en-US" sz="975" dirty="0"/>
          </a:p>
        </p:txBody>
      </p:sp>
      <p:pic>
        <p:nvPicPr>
          <p:cNvPr id="6" name="Image 0" descr="https://pitch-assets-ccb95893-de3f-4266-973c-20049231b248.s3.eu-west-1.amazonaws.com/4b9c1d08-8a1f-4ae4-bd85-2001c616d8f2?pitch-bytes=119176&amp;pitch-content-type=image%2Fpng"/>
          <p:cNvPicPr>
            <a:picLocks noChangeAspect="1"/>
          </p:cNvPicPr>
          <p:nvPr/>
        </p:nvPicPr>
        <p:blipFill>
          <a:blip r:embed="rId3"/>
          <a:srcRect b="67070"/>
          <a:stretch/>
        </p:blipFill>
        <p:spPr>
          <a:xfrm>
            <a:off x="3930135" y="1236447"/>
            <a:ext cx="5040655" cy="60621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f5f3f97b-67b8-4f76-a746-a789ff382df4?pitch-bytes=127665&amp;pitch-content-type=image%2Fpng"/>
          <p:cNvPicPr>
            <a:picLocks noChangeAspect="1"/>
          </p:cNvPicPr>
          <p:nvPr/>
        </p:nvPicPr>
        <p:blipFill>
          <a:blip r:embed="rId4"/>
          <a:srcRect b="67475"/>
          <a:stretch/>
        </p:blipFill>
        <p:spPr>
          <a:xfrm>
            <a:off x="3930135" y="386931"/>
            <a:ext cx="5040655" cy="598759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67bd0069-42f8-4a31-8904-05bf56cc6eaa?pitch-bytes=53759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33216" y="2098211"/>
            <a:ext cx="5037575" cy="607794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4d5bf43f-90a6-4369-9469-7c1ee5d00992?pitch-bytes=173734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33216" y="2924306"/>
            <a:ext cx="5037575" cy="1839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418" y="478326"/>
            <a:ext cx="4572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63446" y="4035750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-1489072" y="1436322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02388" y="1185325"/>
            <a:ext cx="7523236" cy="3482687"/>
          </a:xfrm>
          <a:prstGeom prst="roundRect">
            <a:avLst>
              <a:gd name="adj" fmla="val -26256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417958" tIns="411151" rIns="417958" bIns="411151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519746" y="1550602"/>
          <a:ext cx="6085880" cy="2557800"/>
        </p:xfrm>
        <a:graphic>
          <a:graphicData uri="http://schemas.openxmlformats.org/drawingml/2006/table">
            <a:tbl>
              <a:tblPr/>
              <a:tblGrid>
                <a:gridCol w="3042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5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Inserting 10K records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0.12386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5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Updating 10K records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0.170233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Selecting 10K records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0.088323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5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Aggregate 10K of 100 record batch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0.021175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560"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Deleting 10K records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>
                          <a:solidFill>
                            <a:srgbClr val="121212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0.005082</a:t>
                      </a:r>
                      <a:endParaRPr lang="en-US" sz="15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46464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418" y="478326"/>
            <a:ext cx="4572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1" kern="0" spc="-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940256" y="3803846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-1489072" y="1436322"/>
            <a:ext cx="1789926" cy="1789926"/>
          </a:xfrm>
          <a:prstGeom prst="ellipse">
            <a:avLst/>
          </a:prstGeom>
          <a:solidFill>
            <a:srgbClr val="7095C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09627" y="953421"/>
            <a:ext cx="7523236" cy="3958175"/>
          </a:xfrm>
          <a:prstGeom prst="roundRect">
            <a:avLst>
              <a:gd name="adj" fmla="val -23102"/>
            </a:avLst>
          </a:prstGeom>
          <a:solidFill>
            <a:srgbClr val="FFFFFF"/>
          </a:solidFill>
          <a:ln/>
          <a:effectLst>
            <a:outerShdw blurRad="127000" dist="38100" dir="3600000" algn="bl" rotWithShape="0">
              <a:srgbClr val="000000">
                <a:alpha val="15000"/>
              </a:srgbClr>
            </a:outerShdw>
          </a:effectLst>
        </p:spPr>
        <p:txBody>
          <a:bodyPr wrap="square" lIns="417958" tIns="467285" rIns="417958" bIns="467285" rtlCol="0" anchor="ctr"/>
          <a:lstStyle/>
          <a:p>
            <a:pPr algn="ctr">
              <a:lnSpc>
                <a:spcPts val="1658"/>
              </a:lnSpc>
            </a:pPr>
            <a:endParaRPr lang="en-US" sz="975" dirty="0"/>
          </a:p>
        </p:txBody>
      </p:sp>
      <p:pic>
        <p:nvPicPr>
          <p:cNvPr id="7" name="Image 0" descr="https://pitch-assets-ccb95893-de3f-4266-973c-20049231b248.s3.eu-west-1.amazonaws.com/bf0b02fb-e2fb-4194-ad66-7bf9b78619eb?pitch-bytes=3236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6595" y="950209"/>
            <a:ext cx="5915898" cy="3654327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10800000">
            <a:off x="6603873" y="1406707"/>
            <a:ext cx="645108" cy="558755"/>
          </a:xfrm>
          <a:prstGeom prst="triangle">
            <a:avLst/>
          </a:prstGeom>
          <a:solidFill>
            <a:srgbClr val="7095C6"/>
          </a:solidFill>
          <a:ln w="21167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861324" y="1500435"/>
            <a:ext cx="914400" cy="2104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58"/>
              </a:lnSpc>
            </a:pPr>
            <a:r>
              <a:rPr lang="en-US" sz="1000" b="0" kern="0" spc="-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</a:t>
            </a:r>
            <a:endParaRPr lang="en-US" sz="975" dirty="0"/>
          </a:p>
        </p:txBody>
      </p:sp>
      <p:sp>
        <p:nvSpPr>
          <p:cNvPr id="10" name="Shape 6"/>
          <p:cNvSpPr/>
          <p:nvPr/>
        </p:nvSpPr>
        <p:spPr>
          <a:xfrm>
            <a:off x="4757523" y="4250957"/>
            <a:ext cx="438844" cy="228358"/>
          </a:xfrm>
          <a:prstGeom prst="roundRect">
            <a:avLst>
              <a:gd name="adj" fmla="val -400424"/>
            </a:avLst>
          </a:prstGeom>
          <a:solidFill>
            <a:srgbClr val="000000">
              <a:alpha val="0"/>
            </a:srgbClr>
          </a:solidFill>
          <a:ln w="42333">
            <a:solidFill>
              <a:srgbClr val="7095C6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On-screen Show (16:9)</PresentationFormat>
  <Paragraphs>93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Overview: Design, Accomplishments, and Solutions</dc:title>
  <dc:subject>PptxGenJS Presentation</dc:subject>
  <dc:creator>Pitch Software GmbH</dc:creator>
  <cp:lastModifiedBy>Ashwin M Chembu</cp:lastModifiedBy>
  <cp:revision>2</cp:revision>
  <dcterms:created xsi:type="dcterms:W3CDTF">2024-02-14T07:10:21Z</dcterms:created>
  <dcterms:modified xsi:type="dcterms:W3CDTF">2024-02-14T07:13:38Z</dcterms:modified>
</cp:coreProperties>
</file>